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Unlocking Customer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Analyzing shopping data to understand patterns and drive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609481"/>
            <a:ext cx="7094934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Actionable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135499" y="1762601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951071" y="1641515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F0EAE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89422" y="1779865"/>
            <a:ext cx="276701" cy="2767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54493" y="1670328"/>
            <a:ext cx="300882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Strengthen Subscriptions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54493" y="2048589"/>
            <a:ext cx="1202483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Incentivize for retention.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412200" y="3019425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F0EAEA"/>
          </a:solidFill>
          <a:ln/>
        </p:spPr>
      </p:sp>
      <p:sp>
        <p:nvSpPr>
          <p:cNvPr id="9" name="Shape 6"/>
          <p:cNvSpPr/>
          <p:nvPr/>
        </p:nvSpPr>
        <p:spPr>
          <a:xfrm>
            <a:off x="1227773" y="2898338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F0EAE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6123" y="3036689"/>
            <a:ext cx="276701" cy="2767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31194" y="2927152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Loyalty Initiatives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931194" y="3305413"/>
            <a:ext cx="1174813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purchases.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688902" y="4276249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F0EAEA"/>
          </a:solidFill>
          <a:ln/>
        </p:spPr>
      </p:sp>
      <p:sp>
        <p:nvSpPr>
          <p:cNvPr id="14" name="Shape 10"/>
          <p:cNvSpPr/>
          <p:nvPr/>
        </p:nvSpPr>
        <p:spPr>
          <a:xfrm>
            <a:off x="1504474" y="4155162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F0EAE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2824" y="4293513"/>
            <a:ext cx="276701" cy="27670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07895" y="4183975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Optimize Discounts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2207895" y="4562237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sales and profit.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965603" y="5533072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F0EAEA"/>
          </a:solidFill>
          <a:ln/>
        </p:spPr>
      </p:sp>
      <p:sp>
        <p:nvSpPr>
          <p:cNvPr id="19" name="Shape 14"/>
          <p:cNvSpPr/>
          <p:nvPr/>
        </p:nvSpPr>
        <p:spPr>
          <a:xfrm>
            <a:off x="1781175" y="5411986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F0EAE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9526" y="5550337"/>
            <a:ext cx="276701" cy="2767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484596" y="5440799"/>
            <a:ext cx="337923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 Product Positioning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484596" y="5819061"/>
            <a:ext cx="1119473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Prioritize top-rated items.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688902" y="6789896"/>
            <a:ext cx="184428" cy="829985"/>
          </a:xfrm>
          <a:prstGeom prst="roundRect">
            <a:avLst>
              <a:gd name="adj" fmla="val 15003"/>
            </a:avLst>
          </a:prstGeom>
          <a:solidFill>
            <a:srgbClr val="F0EAEA"/>
          </a:solidFill>
          <a:ln/>
        </p:spPr>
      </p:sp>
      <p:sp>
        <p:nvSpPr>
          <p:cNvPr id="24" name="Shape 18"/>
          <p:cNvSpPr/>
          <p:nvPr/>
        </p:nvSpPr>
        <p:spPr>
          <a:xfrm>
            <a:off x="1504474" y="6668810"/>
            <a:ext cx="553403" cy="553403"/>
          </a:xfrm>
          <a:prstGeom prst="roundRect">
            <a:avLst>
              <a:gd name="adj" fmla="val 82616"/>
            </a:avLst>
          </a:prstGeom>
          <a:solidFill>
            <a:srgbClr val="F0EAE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2824" y="6807160"/>
            <a:ext cx="276701" cy="27670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207895" y="6697623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2207895" y="7075884"/>
            <a:ext cx="1147143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high-revenue groups.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8391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78225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Maximize financial performance.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68391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78225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Retain Customers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 loyalty and satisfaction.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Refine Products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 offerings and strategy.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Improve campaign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649248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Objectives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711" y="2003941"/>
            <a:ext cx="6485811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4" name="Shape 2"/>
          <p:cNvSpPr/>
          <p:nvPr/>
        </p:nvSpPr>
        <p:spPr>
          <a:xfrm>
            <a:off x="732711" y="1981081"/>
            <a:ext cx="6485811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3661589" y="1689973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6" name="Text 4"/>
          <p:cNvSpPr/>
          <p:nvPr/>
        </p:nvSpPr>
        <p:spPr>
          <a:xfrm>
            <a:off x="3849945" y="1847017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4883" y="2527340"/>
            <a:ext cx="35713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Demographics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4883" y="2970252"/>
            <a:ext cx="602146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 earnings across customer groups.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1760" y="2003941"/>
            <a:ext cx="6485930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10" name="Shape 8"/>
          <p:cNvSpPr/>
          <p:nvPr/>
        </p:nvSpPr>
        <p:spPr>
          <a:xfrm>
            <a:off x="7411760" y="1981081"/>
            <a:ext cx="6485930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0638" y="1689973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8995" y="1847017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43932" y="2527340"/>
            <a:ext cx="298620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High-Value Customers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43932" y="2970252"/>
            <a:ext cx="602158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Identify top spenders.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711" y="4031813"/>
            <a:ext cx="6485811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16" name="Shape 14"/>
          <p:cNvSpPr/>
          <p:nvPr/>
        </p:nvSpPr>
        <p:spPr>
          <a:xfrm>
            <a:off x="732711" y="4008953"/>
            <a:ext cx="6485811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17" name="Shape 15"/>
          <p:cNvSpPr/>
          <p:nvPr/>
        </p:nvSpPr>
        <p:spPr>
          <a:xfrm>
            <a:off x="3661589" y="371784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18" name="Text 16"/>
          <p:cNvSpPr/>
          <p:nvPr/>
        </p:nvSpPr>
        <p:spPr>
          <a:xfrm>
            <a:off x="3849945" y="387488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64883" y="4555212"/>
            <a:ext cx="35309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Discounts &amp; Subscriptions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64883" y="4998125"/>
            <a:ext cx="602146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their impact.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1760" y="4031813"/>
            <a:ext cx="6485930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1760" y="4008953"/>
            <a:ext cx="6485930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0638" y="371784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24" name="Text 22"/>
          <p:cNvSpPr/>
          <p:nvPr/>
        </p:nvSpPr>
        <p:spPr>
          <a:xfrm>
            <a:off x="10528995" y="387488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43932" y="4555212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Top-Rated Products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43932" y="4998125"/>
            <a:ext cx="602158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Determine best performers.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2711" y="6059686"/>
            <a:ext cx="6485811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28" name="Shape 26"/>
          <p:cNvSpPr/>
          <p:nvPr/>
        </p:nvSpPr>
        <p:spPr>
          <a:xfrm>
            <a:off x="732711" y="6036826"/>
            <a:ext cx="6485811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29" name="Shape 27"/>
          <p:cNvSpPr/>
          <p:nvPr/>
        </p:nvSpPr>
        <p:spPr>
          <a:xfrm>
            <a:off x="3661589" y="574571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30" name="Text 28"/>
          <p:cNvSpPr/>
          <p:nvPr/>
        </p:nvSpPr>
        <p:spPr>
          <a:xfrm>
            <a:off x="3849945" y="590276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64883" y="658308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Spend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964883" y="7025997"/>
            <a:ext cx="602146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 across types.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1760" y="6059686"/>
            <a:ext cx="6485930" cy="1520666"/>
          </a:xfrm>
          <a:prstGeom prst="roundRect">
            <a:avLst>
              <a:gd name="adj" fmla="val 7216"/>
            </a:avLst>
          </a:prstGeom>
          <a:solidFill>
            <a:srgbClr val="FCFCFC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1760" y="6036826"/>
            <a:ext cx="6485930" cy="91440"/>
          </a:xfrm>
          <a:prstGeom prst="roundRect">
            <a:avLst>
              <a:gd name="adj" fmla="val 34347"/>
            </a:avLst>
          </a:prstGeom>
          <a:solidFill>
            <a:srgbClr val="1D1D1B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40638" y="574571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1D1D1B"/>
          </a:solidFill>
          <a:ln/>
        </p:spPr>
      </p:sp>
      <p:sp>
        <p:nvSpPr>
          <p:cNvPr id="36" name="Text 34"/>
          <p:cNvSpPr/>
          <p:nvPr/>
        </p:nvSpPr>
        <p:spPr>
          <a:xfrm>
            <a:off x="10528995" y="590276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643932" y="6583085"/>
            <a:ext cx="382905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2050" dirty="0"/>
          </a:p>
        </p:txBody>
      </p:sp>
      <p:sp>
        <p:nvSpPr>
          <p:cNvPr id="38" name="Text 36"/>
          <p:cNvSpPr/>
          <p:nvPr/>
        </p:nvSpPr>
        <p:spPr>
          <a:xfrm>
            <a:off x="7643932" y="7025997"/>
            <a:ext cx="602158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Actionable insights for growth.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857607"/>
            <a:ext cx="536745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Overview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03" y="2236946"/>
            <a:ext cx="8349615" cy="47314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2275" y="2036445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Points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9632275" y="2642116"/>
            <a:ext cx="4254222" cy="66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Rows: 3,900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Columns: 18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2275" y="3513916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632275" y="4119587"/>
            <a:ext cx="4254222" cy="234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Demographics (Age, Gender, Location, Subscription)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Purchase Details (Item, Category, Amount, Season, Size, Color)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Shopping Behavior (Discount, Promo, Previous Purchases, Frequency, Review, Shipping)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2275" y="6642845"/>
            <a:ext cx="425422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Data: 37 values in Review Rating.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0193"/>
            <a:ext cx="6025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66260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03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Cleaning &amp; EDA (Pandas, Matplotlib/Seaborn).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66260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00348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Business Queries.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66260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00348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Dashboard &amp; Visualizations.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856655"/>
            <a:ext cx="9513094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Exploratory Data Analysis (Python)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2035493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Preparation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1403" y="2641163"/>
            <a:ext cx="4254222" cy="3677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Loading: Pandas import.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Initial Exploration: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df.describe()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Values: Median rating assigned to nulls.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Standardization: Columns renamed to snake_case.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Feature Engineering: Age groups, purchase frequency.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Consistency Check: Removed redundant promo_code_used.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403" y="6501780"/>
            <a:ext cx="425422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Cleaned data exported for SQL analysis.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6883" y="2236827"/>
            <a:ext cx="8349615" cy="4731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270"/>
            <a:ext cx="9213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Data Analysis: Key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2678"/>
            <a:ext cx="13042821" cy="4646652"/>
          </a:xfrm>
          <a:prstGeom prst="roundRect">
            <a:avLst>
              <a:gd name="adj" fmla="val 732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72678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08991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Male vs. Female spending patterns.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2372678"/>
            <a:ext cx="6521410" cy="166985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372678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9" name="Text 7"/>
          <p:cNvSpPr/>
          <p:nvPr/>
        </p:nvSpPr>
        <p:spPr>
          <a:xfrm>
            <a:off x="7542014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3089910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839 customers used discounts, still spent above average.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42529"/>
            <a:ext cx="6521410" cy="1306949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404252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5 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475976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Highest average review ratings identified.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315200" y="4042529"/>
            <a:ext cx="6521410" cy="1306949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16" name="Shape 14"/>
          <p:cNvSpPr/>
          <p:nvPr/>
        </p:nvSpPr>
        <p:spPr>
          <a:xfrm>
            <a:off x="7315200" y="4042529"/>
            <a:ext cx="30480" cy="1306949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042529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18" name="Text 16"/>
          <p:cNvSpPr/>
          <p:nvPr/>
        </p:nvSpPr>
        <p:spPr>
          <a:xfrm>
            <a:off x="754201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Spend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42014" y="475976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purchase for Standard vs. Express.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349478"/>
            <a:ext cx="6521410" cy="166985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21" name="Shape 19"/>
          <p:cNvSpPr/>
          <p:nvPr/>
        </p:nvSpPr>
        <p:spPr>
          <a:xfrm>
            <a:off x="793790" y="534947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22" name="Text 20"/>
          <p:cNvSpPr/>
          <p:nvPr/>
        </p:nvSpPr>
        <p:spPr>
          <a:xfrm>
            <a:off x="102060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Value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020604" y="606671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spend &amp; total revenue by subscription status.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315200" y="5349478"/>
            <a:ext cx="6521410" cy="1669852"/>
          </a:xfrm>
          <a:prstGeom prst="rect">
            <a:avLst/>
          </a:prstGeom>
          <a:solidFill>
            <a:srgbClr val="F0EAEA"/>
          </a:solidFill>
          <a:ln/>
        </p:spPr>
      </p:sp>
      <p:sp>
        <p:nvSpPr>
          <p:cNvPr id="25" name="Shape 23"/>
          <p:cNvSpPr/>
          <p:nvPr/>
        </p:nvSpPr>
        <p:spPr>
          <a:xfrm>
            <a:off x="7315200" y="5349478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26" name="Shape 24"/>
          <p:cNvSpPr/>
          <p:nvPr/>
        </p:nvSpPr>
        <p:spPr>
          <a:xfrm>
            <a:off x="7315200" y="5349478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D6D0D0"/>
          </a:solidFill>
          <a:ln/>
        </p:spPr>
      </p:sp>
      <p:sp>
        <p:nvSpPr>
          <p:cNvPr id="27" name="Text 25"/>
          <p:cNvSpPr/>
          <p:nvPr/>
        </p:nvSpPr>
        <p:spPr>
          <a:xfrm>
            <a:off x="7542014" y="5576292"/>
            <a:ext cx="2995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Discounted Products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7542014" y="60667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Top 5 products with highest discount purchase percentage.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6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 &amp; Age Group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355508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21524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New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Returning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Loyal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4371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Based on purchase history.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4088"/>
            <a:ext cx="40762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Likelihood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615619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with &gt;5 purchases more likely to subscribe.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646521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434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Visualizing key insights for easy understanding and decision-making.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2026-02-05T16:01:14Z</dcterms:created>
  <dcterms:modified xsi:type="dcterms:W3CDTF">2026-02-05T16:01:14Z</dcterms:modified>
</cp:coreProperties>
</file>